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2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3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4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3" Type="http://schemas.openxmlformats.org/officeDocument/2006/relationships/officeDocument" Target="ppt/presentation.xml" /><Relationship Id="rId4" Type="http://schemas.microsoft.com/office/2020/02/relationships/classificationlabels" Target="docMetadata/LabelInfo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Respondents</c:v>
                </c:pt>
              </c:strCache>
            </c:strRef>
          </c:tx>
          <c:spPr>
            <a:solidFill>
              <a:srgbClr val="0F766E"/>
            </a:solidFill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71717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Never</c:v>
                  </c:pt>
                  <c:pt idx="1">
                    <c:v>Tried
once/twice</c:v>
                  </c:pt>
                  <c:pt idx="2">
                    <c:v>Use
infrequently</c:v>
                  </c:pt>
                  <c:pt idx="3">
                    <c:v>Use
often</c:v>
                  </c:pt>
                  <c:pt idx="4">
                    <c:v>"Addicted"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9</c:v>
                </c:pt>
                <c:pt idx="2">
                  <c:v>23</c:v>
                </c:pt>
                <c:pt idx="3">
                  <c:v>30</c:v>
                </c:pt>
                <c:pt idx="4">
                  <c:v>5</c:v>
                </c:pt>
              </c:numCache>
            </c:numRef>
          </c:val>
        </c:ser>
        <c:dLbls>
          <c:numFmt formatCode="0" sourceLinked="0"/>
          <c:txPr>
            <a:bodyPr/>
            <a:lstStyle/>
            <a:p>
              <a:pPr>
                <a:defRPr b="0" i="0" strike="noStrike" sz="1200" u="none">
                  <a:solidFill>
                    <a:srgbClr val="171717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D8D2C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5"/>
          <c:min val="0"/>
        </c:scaling>
        <c:delete val="0"/>
        <c:axPos val="l"/>
        <c:majorGridlines>
          <c:spPr>
            <a:ln w="12700" cap="flat">
              <a:solidFill>
                <a:srgbClr val="D8D2C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D8D2C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Primary use today</c:v>
                </c:pt>
              </c:strCache>
            </c:strRef>
          </c:tx>
          <c:spPr>
            <a:solidFill>
              <a:srgbClr val="B58A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71717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Editing /
summarizing</c:v>
                  </c:pt>
                  <c:pt idx="1">
                    <c:v>Drafting /
brainstorming</c:v>
                  </c:pt>
                  <c:pt idx="2">
                    <c:v>Analysis /
planning</c:v>
                  </c:pt>
                  <c:pt idx="3">
                    <c:v>Automation /
workflows</c:v>
                  </c:pt>
                  <c:pt idx="4">
                    <c:v>Info
retrieval</c:v>
                  </c:pt>
                  <c:pt idx="5">
                    <c:v>Mixed
advanced</c:v>
                  </c:pt>
                  <c:pt idx="6">
                    <c:v>Minimal /
none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</c:v>
                </c:pt>
                <c:pt idx="1">
                  <c:v>14</c:v>
                </c:pt>
                <c:pt idx="2">
                  <c:v>7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71717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D8D2C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5"/>
          <c:min val="0"/>
        </c:scaling>
        <c:delete val="0"/>
        <c:axPos val="l"/>
        <c:majorGridlines>
          <c:spPr>
            <a:ln w="12700" cap="flat">
              <a:solidFill>
                <a:srgbClr val="D8D2C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D8D2C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Top concerns</c:v>
                </c:pt>
              </c:strCache>
            </c:strRef>
          </c:tx>
          <c:spPr>
            <a:solidFill>
              <a:srgbClr val="9C3D3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71717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Hallucinations /
incorrect output</c:v>
                  </c:pt>
                  <c:pt idx="1">
                    <c:v>Data
privacy</c:v>
                  </c:pt>
                  <c:pt idx="2">
                    <c:v>Confidential /
restricted info</c:v>
                  </c:pt>
                  <c:pt idx="3">
                    <c:v>Overreliance
on AI</c:v>
                  </c:pt>
                  <c:pt idx="4">
                    <c:v>Bias</c:v>
                  </c:pt>
                  <c:pt idx="5">
                    <c:v>Lack of clarity
on what's allowed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47</c:v>
                </c:pt>
                <c:pt idx="1">
                  <c:v>47</c:v>
                </c:pt>
                <c:pt idx="2">
                  <c:v>42</c:v>
                </c:pt>
                <c:pt idx="3">
                  <c:v>31</c:v>
                </c:pt>
                <c:pt idx="4">
                  <c:v>30</c:v>
                </c:pt>
                <c:pt idx="5">
                  <c:v>29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71717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D8D2C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0"/>
          <c:min val="0"/>
        </c:scaling>
        <c:delete val="0"/>
        <c:axPos val="l"/>
        <c:majorGridlines>
          <c:spPr>
            <a:ln w="12700" cap="flat">
              <a:solidFill>
                <a:srgbClr val="D8D2C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D8D2C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Selected priorities</c:v>
                </c:pt>
              </c:strCache>
            </c:strRef>
          </c:tx>
          <c:spPr>
            <a:solidFill>
              <a:srgbClr val="28587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71717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University-
specific
use cases</c:v>
                  </c:pt>
                  <c:pt idx="1">
                    <c:v>Prompting
techniques</c:v>
                  </c:pt>
                  <c:pt idx="2">
                    <c:v>Automation
&amp; agents</c:v>
                  </c:pt>
                  <c:pt idx="3">
                    <c:v>Hands-on
exercises</c:v>
                  </c:pt>
                  <c:pt idx="4">
                    <c:v>Governance
&amp; risk clarity</c:v>
                  </c:pt>
                  <c:pt idx="5">
                    <c:v>Tool
comparison</c:v>
                  </c:pt>
                  <c:pt idx="6">
                    <c:v>Strategic
implications</c:v>
                  </c:pt>
                  <c:pt idx="7">
                    <c:v>Building AI-
enabled teams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48</c:v>
                </c:pt>
                <c:pt idx="1">
                  <c:v>35</c:v>
                </c:pt>
                <c:pt idx="2">
                  <c:v>35</c:v>
                </c:pt>
                <c:pt idx="3">
                  <c:v>35</c:v>
                </c:pt>
                <c:pt idx="4">
                  <c:v>34</c:v>
                </c:pt>
                <c:pt idx="5">
                  <c:v>31</c:v>
                </c:pt>
                <c:pt idx="6">
                  <c:v>30</c:v>
                </c:pt>
                <c:pt idx="7">
                  <c:v>11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71717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D8D2C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0"/>
          <c:min val="0"/>
        </c:scaling>
        <c:delete val="0"/>
        <c:axPos val="l"/>
        <c:majorGridlines>
          <c:spPr>
            <a:ln w="12700" cap="flat">
              <a:solidFill>
                <a:srgbClr val="D8D2C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D8D2C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workbook provided by the user: AI Tools Usage(1-70).xlsx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workbook provided by the user: AI Tools Usage(1-70).xlsx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workbook provided by the user: AI Tools Usage(1-70).xlsx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workbook provided by the user: AI Tools Usage(1-70).xlsx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workbook provided by the user: AI Tools Usage(1-70).xlsx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workbook provided by the user: AI Tools Usage(1-70).xlsx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workbook provided by the user: AI Tools Usage(1-70).xlsx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1078992"/>
            <a:ext cx="6583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AI at a Glance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30352" y="1874520"/>
            <a:ext cx="6309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8E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this group told us before the PD day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30352" y="3913632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D3A31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70 responses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530352" y="4407408"/>
            <a:ext cx="5852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Interest is high. Confidence and clarity are not.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30352" y="6263640"/>
            <a:ext cx="4937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8B8B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Survey snapshot for audience sharing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530352" y="658368"/>
            <a:ext cx="11130991" cy="0"/>
          </a:xfrm>
          <a:prstGeom prst="line">
            <a:avLst/>
          </a:prstGeom>
          <a:noFill/>
          <a:ln w="22860">
            <a:solidFill>
              <a:srgbClr val="D3A31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79792" y="1115568"/>
            <a:ext cx="2240280" cy="438912"/>
          </a:xfrm>
          <a:prstGeom prst="rect">
            <a:avLst/>
          </a:prstGeom>
          <a:solidFill>
            <a:srgbClr val="1D1D1D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50%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7479792" y="1627632"/>
            <a:ext cx="2240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D7D7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AI often or more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9345168" y="2670048"/>
            <a:ext cx="2103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3A31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80%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9281160" y="3127248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7D7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have used Copilot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315200" y="4224528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3A31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11%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7059168" y="4626864"/>
            <a:ext cx="3017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7D7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feel very clear on data boundaries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4572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This is a mixed-experience room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1005840"/>
            <a:ext cx="8961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Adoption is real, but maturity is uneven.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530352" y="310896"/>
            <a:ext cx="11130991" cy="0"/>
          </a:xfrm>
          <a:prstGeom prst="line">
            <a:avLst/>
          </a:prstGeom>
          <a:noFill/>
          <a:ln w="19050">
            <a:solidFill>
              <a:srgbClr val="B58A00"/>
            </a:solidFill>
            <a:prstDash val="solid"/>
          </a:ln>
        </p:spPr>
      </p:sp>
      <p:graphicFrame>
        <p:nvGraphicFramePr>
          <p:cNvPr id="5" name="Chart 0" descr=""/>
          <p:cNvGraphicFramePr/>
          <p:nvPr/>
        </p:nvGraphicFramePr>
        <p:xfrm>
          <a:off x="658368" y="1481328"/>
          <a:ext cx="5715000" cy="4069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731520" y="5650992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Half the room already uses AI often.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Half is still early or occasional.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720840" y="1600200"/>
            <a:ext cx="2148840" cy="960120"/>
          </a:xfrm>
          <a:prstGeom prst="rect">
            <a:avLst>
              <a:gd name="adj" fmla="val 7619"/>
            </a:avLst>
          </a:prstGeom>
          <a:solidFill>
            <a:srgbClr val="F2E5B0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50%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regular users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(often or more)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9098280" y="1600200"/>
            <a:ext cx="2148840" cy="960120"/>
          </a:xfrm>
          <a:prstGeom prst="rect">
            <a:avLst>
              <a:gd name="adj" fmla="val 7619"/>
            </a:avLst>
          </a:prstGeom>
          <a:solidFill>
            <a:srgbClr val="DCE7F0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28587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50%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early / occasional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users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6720840" y="2926080"/>
            <a:ext cx="2148840" cy="960120"/>
          </a:xfrm>
          <a:prstGeom prst="rect">
            <a:avLst>
              <a:gd name="adj" fmla="val 7619"/>
            </a:avLst>
          </a:prstGeom>
          <a:solidFill>
            <a:srgbClr val="D9F0EC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766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80%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have used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Microsoft Copilot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9098280" y="2926080"/>
            <a:ext cx="2148840" cy="960120"/>
          </a:xfrm>
          <a:prstGeom prst="rect">
            <a:avLst>
              <a:gd name="adj" fmla="val 7619"/>
            </a:avLst>
          </a:prstGeom>
          <a:solidFill>
            <a:srgbClr val="F2E5B0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64%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have used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ChatGPT</a:t>
            </a:r>
            <a:endParaRPr lang="en-US" sz="2400" dirty="0"/>
          </a:p>
        </p:txBody>
      </p:sp>
      <p:sp>
        <p:nvSpPr>
          <p:cNvPr id="11" name="Text 8"/>
          <p:cNvSpPr/>
          <p:nvPr/>
        </p:nvSpPr>
        <p:spPr>
          <a:xfrm>
            <a:off x="6720840" y="4251960"/>
            <a:ext cx="4526280" cy="960120"/>
          </a:xfrm>
          <a:prstGeom prst="rect">
            <a:avLst>
              <a:gd name="adj" fmla="val 7619"/>
            </a:avLst>
          </a:prstGeom>
          <a:solidFill>
            <a:srgbClr val="EFEAE0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31%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have used Google Gemini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6720840" y="5532120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Takeaway: this audience does not need “why AI matters.” It needs guidance on how to use AI well.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530352" y="6537960"/>
            <a:ext cx="1113099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Source: pre-session survey, March 2026 · n=70 · 1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4572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Today, AI is still mostly a writing assistant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1005840"/>
            <a:ext cx="8961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Most current use sits in editing, summarizing, and drafting.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530352" y="310896"/>
            <a:ext cx="11130991" cy="0"/>
          </a:xfrm>
          <a:prstGeom prst="line">
            <a:avLst/>
          </a:prstGeom>
          <a:noFill/>
          <a:ln w="19050">
            <a:solidFill>
              <a:srgbClr val="B58A00"/>
            </a:solidFill>
            <a:prstDash val="solid"/>
          </a:ln>
        </p:spPr>
      </p:sp>
      <p:graphicFrame>
        <p:nvGraphicFramePr>
          <p:cNvPr id="5" name="Chart 0" descr=""/>
          <p:cNvGraphicFramePr/>
          <p:nvPr/>
        </p:nvGraphicFramePr>
        <p:xfrm>
          <a:off x="658368" y="1481328"/>
          <a:ext cx="6400800" cy="4434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7424928" y="1664208"/>
            <a:ext cx="4023360" cy="1078992"/>
          </a:xfrm>
          <a:prstGeom prst="rect">
            <a:avLst>
              <a:gd name="adj" fmla="val 6780"/>
            </a:avLst>
          </a:prstGeom>
          <a:solidFill>
            <a:srgbClr val="F2E5B0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66%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mainly use AI for editing or drafting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7424928" y="2999232"/>
            <a:ext cx="4023360" cy="1078992"/>
          </a:xfrm>
          <a:prstGeom prst="rect">
            <a:avLst>
              <a:gd name="adj" fmla="val 6780"/>
            </a:avLst>
          </a:prstGeom>
          <a:solidFill>
            <a:srgbClr val="D9F0EC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766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19%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mainly use AI for analysis, automation, or mixed advanced work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7452360" y="4407408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Only 6% say automation/workflows is their primary mode today.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7452360" y="4800600"/>
            <a:ext cx="3886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room has moved past zero adoption, but most people are still using AI at the personal-productivity layer rather than the workflow layer.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530352" y="6537960"/>
            <a:ext cx="1113099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Source: pre-session survey, March 2026 · n=70 · 2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4572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Trust and policy clarity are the main blockers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1005840"/>
            <a:ext cx="8961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barriers are not lack of interest — they are accuracy, privacy, and uncertainty.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530352" y="310896"/>
            <a:ext cx="11130991" cy="0"/>
          </a:xfrm>
          <a:prstGeom prst="line">
            <a:avLst/>
          </a:prstGeom>
          <a:noFill/>
          <a:ln w="19050">
            <a:solidFill>
              <a:srgbClr val="B58A00"/>
            </a:solidFill>
            <a:prstDash val="solid"/>
          </a:ln>
        </p:spPr>
      </p:sp>
      <p:graphicFrame>
        <p:nvGraphicFramePr>
          <p:cNvPr id="5" name="Chart 0" descr=""/>
          <p:cNvGraphicFramePr/>
          <p:nvPr/>
        </p:nvGraphicFramePr>
        <p:xfrm>
          <a:off x="658368" y="1481328"/>
          <a:ext cx="64008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7360920" y="1554480"/>
            <a:ext cx="4206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clear are people on what can and cannot be entered into AI tools?</a:t>
            </a:r>
            <a:endParaRPr lang="en-US" sz="1250" dirty="0"/>
          </a:p>
        </p:txBody>
      </p:sp>
      <p:sp>
        <p:nvSpPr>
          <p:cNvPr id="7" name="Text 4"/>
          <p:cNvSpPr/>
          <p:nvPr/>
        </p:nvSpPr>
        <p:spPr>
          <a:xfrm>
            <a:off x="7360920" y="2148840"/>
            <a:ext cx="1828800" cy="841248"/>
          </a:xfrm>
          <a:prstGeom prst="rect">
            <a:avLst>
              <a:gd name="adj" fmla="val 8696"/>
            </a:avLst>
          </a:prstGeom>
          <a:solidFill>
            <a:srgbClr val="D9F0EC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766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11%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Very clear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9436608" y="2148840"/>
            <a:ext cx="1828800" cy="841248"/>
          </a:xfrm>
          <a:prstGeom prst="rect">
            <a:avLst>
              <a:gd name="adj" fmla="val 8696"/>
            </a:avLst>
          </a:prstGeom>
          <a:solidFill>
            <a:srgbClr val="F2E5B0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51%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Somewhat clear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7360920" y="3246120"/>
            <a:ext cx="1828800" cy="841248"/>
          </a:xfrm>
          <a:prstGeom prst="rect">
            <a:avLst>
              <a:gd name="adj" fmla="val 8696"/>
            </a:avLst>
          </a:prstGeom>
          <a:solidFill>
            <a:srgbClr val="F1DDDA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9C3D3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21%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Somewhat unclear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9436608" y="3246120"/>
            <a:ext cx="1828800" cy="841248"/>
          </a:xfrm>
          <a:prstGeom prst="rect">
            <a:avLst>
              <a:gd name="adj" fmla="val 8696"/>
            </a:avLst>
          </a:prstGeom>
          <a:solidFill>
            <a:srgbClr val="EAD6D3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9C3D3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16%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Very unclear</a:t>
            </a:r>
            <a:endParaRPr lang="en-US" sz="2400" dirty="0"/>
          </a:p>
        </p:txBody>
      </p:sp>
      <p:sp>
        <p:nvSpPr>
          <p:cNvPr id="11" name="Text 8"/>
          <p:cNvSpPr/>
          <p:nvPr/>
        </p:nvSpPr>
        <p:spPr>
          <a:xfrm>
            <a:off x="7388352" y="4462272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Only 8 people in the entire sample feel very clear about data boundaries.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7388352" y="5047488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That means any PD day that skips guardrails will leave a lot of the room anxious — including some current users.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530352" y="6537960"/>
            <a:ext cx="1113099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Source: pre-session survey, March 2026 · n=70 · 3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4572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people most want from this PD day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1005840"/>
            <a:ext cx="8961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Practical, local, and hands-on beats abstract strategy.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530352" y="310896"/>
            <a:ext cx="11130991" cy="0"/>
          </a:xfrm>
          <a:prstGeom prst="line">
            <a:avLst/>
          </a:prstGeom>
          <a:noFill/>
          <a:ln w="19050">
            <a:solidFill>
              <a:srgbClr val="B58A00"/>
            </a:solidFill>
            <a:prstDash val="solid"/>
          </a:ln>
        </p:spPr>
      </p:sp>
      <p:graphicFrame>
        <p:nvGraphicFramePr>
          <p:cNvPr id="5" name="Chart 0" descr=""/>
          <p:cNvGraphicFramePr/>
          <p:nvPr/>
        </p:nvGraphicFramePr>
        <p:xfrm>
          <a:off x="658368" y="1508760"/>
          <a:ext cx="10972800" cy="41605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749808" y="5705856"/>
            <a:ext cx="10607040" cy="219456"/>
          </a:xfrm>
          <a:prstGeom prst="rect">
            <a:avLst>
              <a:gd name="adj" fmla="val 20833"/>
            </a:avLst>
          </a:prstGeom>
          <a:solidFill>
            <a:srgbClr val="F2E5B0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Headline: this audience wants safe, relevant, real-world AI use — not hype.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530352" y="6537960"/>
            <a:ext cx="1113099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Source: pre-session survey, March 2026 · n=70 · 4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4572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Where people want AI to create value at work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1005840"/>
            <a:ext cx="8961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Free-text responses point to operational friction more than abstract possibility.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530352" y="310896"/>
            <a:ext cx="11130991" cy="0"/>
          </a:xfrm>
          <a:prstGeom prst="line">
            <a:avLst/>
          </a:prstGeom>
          <a:noFill/>
          <a:ln w="19050">
            <a:solidFill>
              <a:srgbClr val="B58A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13232" y="1481328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Most-mentioned themes</a:t>
            </a:r>
            <a:endParaRPr lang="en-US" sz="1250" dirty="0"/>
          </a:p>
          <a:p>
            <a:pPr indent="0" marL="0">
              <a:buNone/>
            </a:pPr>
            <a:r>
              <a:rPr lang="en-US" sz="125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(across 49 free-text responses)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13232" y="2148840"/>
            <a:ext cx="3703320" cy="749808"/>
          </a:xfrm>
          <a:prstGeom prst="rect">
            <a:avLst>
              <a:gd name="adj" fmla="val 9756"/>
            </a:avLst>
          </a:prstGeom>
          <a:solidFill>
            <a:srgbClr val="F2E5B0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19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Docs, review, and drafting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13232" y="3008376"/>
            <a:ext cx="3703320" cy="749808"/>
          </a:xfrm>
          <a:prstGeom prst="rect">
            <a:avLst>
              <a:gd name="adj" fmla="val 9756"/>
            </a:avLst>
          </a:prstGeom>
          <a:solidFill>
            <a:srgbClr val="D9F0EC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766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17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Email and communications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13232" y="3867912"/>
            <a:ext cx="3703320" cy="749808"/>
          </a:xfrm>
          <a:prstGeom prst="rect">
            <a:avLst>
              <a:gd name="adj" fmla="val 9756"/>
            </a:avLst>
          </a:prstGeom>
          <a:solidFill>
            <a:srgbClr val="F2E5B0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17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and admin automation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13232" y="4727448"/>
            <a:ext cx="3703320" cy="749808"/>
          </a:xfrm>
          <a:prstGeom prst="rect">
            <a:avLst>
              <a:gd name="adj" fmla="val 9756"/>
            </a:avLst>
          </a:prstGeom>
          <a:solidFill>
            <a:srgbClr val="D9F0EC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766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11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Data, spreadsheets, and reporting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13232" y="5586984"/>
            <a:ext cx="3703320" cy="749808"/>
          </a:xfrm>
          <a:prstGeom prst="rect">
            <a:avLst>
              <a:gd name="adj" fmla="val 9756"/>
            </a:avLst>
          </a:prstGeom>
          <a:solidFill>
            <a:srgbClr val="F2E5B0"/>
          </a:solidFill>
          <a:ln/>
        </p:spPr>
        <p:txBody>
          <a:bodyPr wrap="square" lIns="889" tIns="889" rIns="889" bIns="889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</a:t>
            </a:r>
            <a:endParaRPr lang="en-US" sz="2400" dirty="0"/>
          </a:p>
          <a:p>
            <a:pPr algn="l" indent="0" marL="0">
              <a:buNone/>
            </a:pPr>
            <a:r>
              <a:rPr lang="en-US" sz="105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Search, retrieval, and matching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800600" y="1700784"/>
            <a:ext cx="3090672" cy="1353312"/>
          </a:xfrm>
          <a:prstGeom prst="rect">
            <a:avLst>
              <a:gd name="adj" fmla="val 4054"/>
            </a:avLst>
          </a:prstGeom>
          <a:solidFill>
            <a:srgbClr val="F3EEE1"/>
          </a:solidFill>
          <a:ln/>
        </p:spPr>
        <p:txBody>
          <a:bodyPr wrap="square" lIns="1016" tIns="1016" rIns="1016" bIns="1016" rtlCol="0" anchor="ctr"/>
          <a:lstStyle/>
          <a:p>
            <a:pPr indent="0" marL="0">
              <a:buNone/>
            </a:pPr>
            <a:r>
              <a:rPr lang="en-US" sz="1347" i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“Managing email - prioritizing emails, highlighting action items, saving them into folders - all very labour intensive at the moment.”</a:t>
            </a:r>
            <a:endParaRPr lang="en-US" sz="1347" dirty="0"/>
          </a:p>
        </p:txBody>
      </p:sp>
      <p:sp>
        <p:nvSpPr>
          <p:cNvPr id="12" name="Text 10"/>
          <p:cNvSpPr/>
          <p:nvPr/>
        </p:nvSpPr>
        <p:spPr>
          <a:xfrm>
            <a:off x="8247888" y="1700784"/>
            <a:ext cx="3090672" cy="1353312"/>
          </a:xfrm>
          <a:prstGeom prst="rect">
            <a:avLst>
              <a:gd name="adj" fmla="val 4054"/>
            </a:avLst>
          </a:prstGeom>
          <a:solidFill>
            <a:srgbClr val="E7F2F0"/>
          </a:solidFill>
          <a:ln/>
        </p:spPr>
        <p:txBody>
          <a:bodyPr wrap="square" lIns="1016" tIns="1016" rIns="1016" bIns="1016" rtlCol="0" anchor="ctr"/>
          <a:lstStyle/>
          <a:p>
            <a:pPr indent="0" marL="0">
              <a:buNone/>
            </a:pPr>
            <a:r>
              <a:rPr lang="en-US" sz="1347" i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“It would be helpful if AI could analyze documents for common issues and inconsistencies.”</a:t>
            </a:r>
            <a:endParaRPr lang="en-US" sz="1347" dirty="0"/>
          </a:p>
        </p:txBody>
      </p:sp>
      <p:sp>
        <p:nvSpPr>
          <p:cNvPr id="13" name="Text 11"/>
          <p:cNvSpPr/>
          <p:nvPr/>
        </p:nvSpPr>
        <p:spPr>
          <a:xfrm>
            <a:off x="4800600" y="3401568"/>
            <a:ext cx="3090672" cy="1353312"/>
          </a:xfrm>
          <a:prstGeom prst="rect">
            <a:avLst>
              <a:gd name="adj" fmla="val 4054"/>
            </a:avLst>
          </a:prstGeom>
          <a:solidFill>
            <a:srgbClr val="E8EEF5"/>
          </a:solidFill>
          <a:ln/>
        </p:spPr>
        <p:txBody>
          <a:bodyPr wrap="square" lIns="1016" tIns="1016" rIns="1016" bIns="1016" rtlCol="0" anchor="ctr"/>
          <a:lstStyle/>
          <a:p>
            <a:pPr indent="0" marL="0">
              <a:buNone/>
            </a:pPr>
            <a:r>
              <a:rPr lang="en-US" sz="1347" i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“summarizing reporting requirements from agreements, analyzing data in spreadsheets, using it to help with formulas in spreadsheets”</a:t>
            </a:r>
            <a:endParaRPr lang="en-US" sz="1347" dirty="0"/>
          </a:p>
        </p:txBody>
      </p:sp>
      <p:sp>
        <p:nvSpPr>
          <p:cNvPr id="14" name="Text 12"/>
          <p:cNvSpPr/>
          <p:nvPr/>
        </p:nvSpPr>
        <p:spPr>
          <a:xfrm>
            <a:off x="8247888" y="3401568"/>
            <a:ext cx="3090672" cy="1353312"/>
          </a:xfrm>
          <a:prstGeom prst="rect">
            <a:avLst>
              <a:gd name="adj" fmla="val 4054"/>
            </a:avLst>
          </a:prstGeom>
          <a:solidFill>
            <a:srgbClr val="F3EEE1"/>
          </a:solidFill>
          <a:ln/>
        </p:spPr>
        <p:txBody>
          <a:bodyPr wrap="square" lIns="1016" tIns="1016" rIns="1016" bIns="1016" rtlCol="0" anchor="ctr"/>
          <a:lstStyle/>
          <a:p>
            <a:pPr indent="0" marL="0">
              <a:buNone/>
            </a:pPr>
            <a:r>
              <a:rPr lang="en-US" sz="1347" i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“Agentic workflow use (which requires security integration before they can be used safely)”</a:t>
            </a:r>
            <a:endParaRPr lang="en-US" sz="1347" dirty="0"/>
          </a:p>
        </p:txBody>
      </p:sp>
      <p:sp>
        <p:nvSpPr>
          <p:cNvPr id="15" name="Text 13"/>
          <p:cNvSpPr/>
          <p:nvPr/>
        </p:nvSpPr>
        <p:spPr>
          <a:xfrm>
            <a:off x="4828032" y="5138928"/>
            <a:ext cx="6217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Representative comments from the survey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530352" y="6537960"/>
            <a:ext cx="1113099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Source: pre-session survey, March 2026 · n=70 · 5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4572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this means for today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1005840"/>
            <a:ext cx="8961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Design the day for safe, practical adoption — with room to grow into more advanced use.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530352" y="310896"/>
            <a:ext cx="11130991" cy="0"/>
          </a:xfrm>
          <a:prstGeom prst="line">
            <a:avLst/>
          </a:prstGeom>
          <a:noFill/>
          <a:ln w="19050">
            <a:solidFill>
              <a:srgbClr val="B58A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755648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207008" y="1792224"/>
            <a:ext cx="2011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guardrails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49808" y="2331720"/>
            <a:ext cx="2606040" cy="1188720"/>
          </a:xfrm>
          <a:prstGeom prst="rect">
            <a:avLst>
              <a:gd name="adj" fmla="val 3846"/>
            </a:avLst>
          </a:prstGeom>
          <a:solidFill>
            <a:srgbClr val="F2E5B0"/>
          </a:solidFill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Clarify what can be entered, what cannot, and how to verify outputs.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557016" y="1755648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014216" y="1792224"/>
            <a:ext cx="2011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Use university-specific examples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557016" y="2331720"/>
            <a:ext cx="2606040" cy="1188720"/>
          </a:xfrm>
          <a:prstGeom prst="rect">
            <a:avLst>
              <a:gd name="adj" fmla="val 3846"/>
            </a:avLst>
          </a:prstGeom>
          <a:solidFill>
            <a:srgbClr val="D9F0EC"/>
          </a:solidFill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email, documents, spreadsheets, and other real work people actually do.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64224" y="1755648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6821424" y="1792224"/>
            <a:ext cx="2011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Make it hands-on quickly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364224" y="2331720"/>
            <a:ext cx="2606040" cy="1188720"/>
          </a:xfrm>
          <a:prstGeom prst="rect">
            <a:avLst>
              <a:gd name="adj" fmla="val 3846"/>
            </a:avLst>
          </a:prstGeom>
          <a:solidFill>
            <a:srgbClr val="F2E5B0"/>
          </a:solidFill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People asked for practice, prompting, and tool comparison — not just demonstrations.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171432" y="1755648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B58A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9628632" y="1792224"/>
            <a:ext cx="2011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Show the path to workflow value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171432" y="2331720"/>
            <a:ext cx="2606040" cy="1188720"/>
          </a:xfrm>
          <a:prstGeom prst="rect">
            <a:avLst>
              <a:gd name="adj" fmla="val 3846"/>
            </a:avLst>
          </a:prstGeom>
          <a:solidFill>
            <a:srgbClr val="D9F0EC"/>
          </a:solidFill>
          <a:ln/>
        </p:spPr>
        <p:txBody>
          <a:bodyPr wrap="square" lIns="508" tIns="508" rIns="508" bIns="508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Move from prompt help toward structured workflows, automation, and agents.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60120" y="4754880"/>
            <a:ext cx="10241280" cy="822960"/>
          </a:xfrm>
          <a:prstGeom prst="rect">
            <a:avLst>
              <a:gd name="adj" fmla="val 8889"/>
            </a:avLst>
          </a:prstGeom>
          <a:solidFill>
            <a:srgbClr val="EFE7D0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717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This is not a room full of skeptics. It is a room full of people looking for safe, useful, immediately relevant ways to work better with AI.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691640" y="5669280"/>
            <a:ext cx="8778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That is exactly the right starting point for a high-impact PD day.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0352" y="6537960"/>
            <a:ext cx="1113099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6B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Source: pre-session survey, March 2026 · n=70 · 6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9ee03e0-b78c-4998-8bf4-79b266b85105}" enabled="1" method="Standard" siteId="{723a5a87-f39a-4a22-9247-3fc240c0139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PD Survey Report</dc:title>
  <dc:subject>AI PD Survey Visual Report</dc:subject>
  <dc:creator>OpenAI</dc:creator>
  <cp:lastModifiedBy>OpenAI</cp:lastModifiedBy>
  <cp:revision>1</cp:revision>
  <dcterms:created xsi:type="dcterms:W3CDTF">2026-03-07T13:08:36Z</dcterms:created>
  <dcterms:modified xsi:type="dcterms:W3CDTF">2026-03-07T13:08:36Z</dcterms:modified>
</cp:coreProperties>
</file>